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6" r:id="rId5"/>
    <p:sldId id="345" r:id="rId6"/>
    <p:sldId id="347" r:id="rId7"/>
    <p:sldId id="348" r:id="rId8"/>
    <p:sldId id="349" r:id="rId9"/>
    <p:sldId id="351" r:id="rId10"/>
    <p:sldId id="352" r:id="rId11"/>
    <p:sldId id="353" r:id="rId12"/>
    <p:sldId id="357" r:id="rId13"/>
    <p:sldId id="354" r:id="rId14"/>
    <p:sldId id="355" r:id="rId15"/>
    <p:sldId id="356" r:id="rId16"/>
    <p:sldId id="358" r:id="rId17"/>
    <p:sldId id="359" r:id="rId18"/>
    <p:sldId id="341" r:id="rId19"/>
    <p:sldId id="360" r:id="rId20"/>
    <p:sldId id="361" r:id="rId21"/>
    <p:sldId id="343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70" r:id="rId30"/>
    <p:sldId id="369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1" r:id="rId41"/>
    <p:sldId id="380" r:id="rId42"/>
    <p:sldId id="384" r:id="rId43"/>
    <p:sldId id="385" r:id="rId44"/>
    <p:sldId id="386" r:id="rId45"/>
    <p:sldId id="382" r:id="rId46"/>
    <p:sldId id="383" r:id="rId47"/>
    <p:sldId id="387" r:id="rId48"/>
    <p:sldId id="388" r:id="rId49"/>
    <p:sldId id="389" r:id="rId50"/>
    <p:sldId id="391" r:id="rId51"/>
    <p:sldId id="390" r:id="rId52"/>
    <p:sldId id="39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34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0BB-8326-8BBD-7AC2-64152429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97CC-788E-CD30-5C59-DF9041CD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5848-453C-8C45-6A20-CAAA2D9B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AAAE-960A-F341-EF2A-515AA38E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48AD-C6FB-FAF2-E6AF-F4EFBF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D805-5D97-A67A-4E55-737E71B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7CD5-58CD-0110-721C-A63950CE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2180-7BDA-444D-B266-6F20603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3946-2136-4F9A-3591-50DF6653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15-12EE-C951-E59B-E78F29C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0E5AD-CB89-EE5E-957B-C4B6B024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36C62-2981-365A-06A7-72D63598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A7FD-8E5A-8B61-AD31-CD7E49D5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29F1-2A55-0CC1-94DB-3914596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2786-BB9D-79AD-FB6D-38594211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E12A-59D1-02DB-24E6-7539A32B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64C-B061-DFAF-DF2C-1D07FC4A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F3B5-D921-57C2-BD75-4588657E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F48-55A0-E3BE-9A59-3B705B48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608F-9CB8-E71A-2F56-D3395A5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8E66-777F-1A86-1BD2-F916A8D1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C100-47CF-BE98-D242-F04C7D5D3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6C9F-DEF8-E4C2-603A-18960542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888-4C70-B850-574F-D79850A9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0911-816F-6C08-AC0C-58AE9B1D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272-4D58-9E35-5B3D-2F50CD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2A1C-4082-04BB-98E9-C2AEFCABA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25A3-DF21-3C47-08CB-5E929A07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ADD4-F6BB-3F63-7B35-D3E0DB4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6828-FA18-596E-74AA-D4D60A8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BCBF-CCC4-74EC-5484-BCDF830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E64-4741-323B-A52C-D71891F6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6806-5F85-2DDE-21A7-31041399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5CC0A-0C94-5666-7A55-362940ED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C2DCC-BCE8-97AA-14E8-677DED48F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C2B7-E7CE-EA15-C014-123A1018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CCE-165C-7401-93E7-DA7F60CF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107F-2DFE-3D66-161F-F7A56A31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9B1E-9662-C074-C294-E6E69E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5FDB-DEE6-FDA7-826B-B817065F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A73F-B7FD-14F7-C3D2-3FD610D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6CD77-0326-9F13-55B6-FA35134B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FF0C2-D704-5D2F-4A7F-B50F588F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C797-8092-B491-615E-FC884758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07F7C-EC7D-603C-9985-F692263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605B-7AA6-F2C3-A987-D353A982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FCE9-B125-E547-198D-809FC0A1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E79A-2AB4-7D63-D99B-71E652F8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F73A-11BE-3D23-7581-64BD3E89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498B-F6D2-8643-BCB8-12973078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E789-D087-14EE-FC5F-115CF9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6BF-0355-B2E5-A6B7-23BFD48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869A-8ABC-0F68-E839-C96909E1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26D01-05E1-0ADC-9240-7120575B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80D8-D2A4-CEC8-A6DB-EC8FB8E5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D0D9-6E73-FA40-CC8D-FBB1F4C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1D0F-4A1D-3F80-0FB6-66B852E1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8F09-48AE-6EF1-D0E1-2FABEA33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5AD53-CBAA-72E5-493F-EFF401CD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AEF6-0415-D0BD-F252-C50D44BD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21B-1C06-380B-2C24-F21238CF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B924-CB9D-B54E-A041-8076B94B3B5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B9C1-432F-774D-18B5-4E3FE03F3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AF2B-BE68-83E6-C9DA-3EBEA6A9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F91-6B71-0522-7DFA-84C182906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532E-EFA9-E9FD-7243-807F8CC99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6854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different structural equations</a:t>
                </a:r>
              </a:p>
              <a:p>
                <a:pPr lvl="1"/>
                <a:r>
                  <a:rPr lang="en-US" dirty="0"/>
                  <a:t>Key: Labor supply is the behavior of workers</a:t>
                </a:r>
              </a:p>
              <a:p>
                <a:pPr lvl="1"/>
                <a:r>
                  <a:rPr lang="en-US" dirty="0"/>
                  <a:t>Key: Labor demand is the behavior of firms</a:t>
                </a:r>
              </a:p>
              <a:p>
                <a:pPr lvl="1"/>
                <a:r>
                  <a:rPr lang="en-US" dirty="0"/>
                  <a:t>Each equation has a ceteris paribus interpretation and stands on its own</a:t>
                </a:r>
              </a:p>
              <a:p>
                <a:pPr lvl="1"/>
                <a:r>
                  <a:rPr lang="en-US" dirty="0"/>
                  <a:t>Each equation has a causal interpretation based in economic theory</a:t>
                </a:r>
              </a:p>
              <a:p>
                <a:r>
                  <a:rPr lang="en-US" b="1" dirty="0"/>
                  <a:t>Key: Equilibrium links the two structural equations together</a:t>
                </a:r>
              </a:p>
              <a:p>
                <a:pPr lvl="1"/>
                <a:r>
                  <a:rPr lang="en-US" dirty="0"/>
                  <a:t>They are linked for observed wages and hours for econometric analysis</a:t>
                </a:r>
              </a:p>
              <a:p>
                <a:pPr lvl="1"/>
                <a:r>
                  <a:rPr lang="en-US" dirty="0"/>
                  <a:t>These two structural equations become linked at labor market clearing</a:t>
                </a:r>
              </a:p>
              <a:p>
                <a:r>
                  <a:rPr lang="en-US" dirty="0"/>
                  <a:t>For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observed hours and observed wages are determined in equilibrium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𝒊𝒅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8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equilibrium condition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 since we know from microeconomics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only observe hours,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and not hours demanded or hours supplied separately</a:t>
                </a:r>
              </a:p>
              <a:p>
                <a:r>
                  <a:rPr lang="en-US" dirty="0"/>
                  <a:t>Labor Supply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Labor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two equations constitute simultaneous equations model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5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are two important features with Simultaneous Equation Models</a:t>
                </a:r>
              </a:p>
              <a:p>
                <a:pPr lvl="1"/>
                <a:r>
                  <a:rPr lang="en-US" dirty="0"/>
                  <a:t>We will still use our labor example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labor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in a Simultaneous Equation Model</a:t>
                </a:r>
              </a:p>
              <a:p>
                <a:r>
                  <a:rPr lang="en-US" dirty="0"/>
                  <a:t>Second,</a:t>
                </a:r>
              </a:p>
              <a:p>
                <a:pPr lvl="1"/>
                <a:r>
                  <a:rPr lang="en-US" b="1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we cannot tell which equation is the labor supply equation and which is the labor demand equation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7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First important feature of Simultaneous Equation Models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means the slopes differ (which we expect)</a:t>
                </a:r>
              </a:p>
              <a:p>
                <a:r>
                  <a:rPr lang="en-US" dirty="0"/>
                  <a:t>Endogenous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variables since there determined by demand and supply simultaneously</a:t>
                </a:r>
              </a:p>
              <a:p>
                <a:r>
                  <a:rPr lang="en-US" dirty="0"/>
                  <a:t>Exogenous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 variables since they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structural errors, which are errors in a structural equation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8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 important feature of Simultaneous Equation Models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substitute wage in the labor supply equation</a:t>
                </a:r>
              </a:p>
              <a:p>
                <a:pPr lvl="1"/>
                <a:r>
                  <a:rPr lang="en-US" dirty="0"/>
                  <a:t>It provides the opportunity cost for the worker in agriculture</a:t>
                </a:r>
              </a:p>
              <a:p>
                <a:pPr lvl="1"/>
                <a:r>
                  <a:rPr lang="en-US" dirty="0"/>
                  <a:t>It is the wage agricultural workers could earn if they worked in manufacturing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represents a capital input in the labor demand equation</a:t>
                </a:r>
              </a:p>
              <a:p>
                <a:pPr lvl="1"/>
                <a:r>
                  <a:rPr lang="en-US" dirty="0"/>
                  <a:t>We assume that agriculture land is a complement for agriculture labor and will shift the demand for agricultural workers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determine which equation is labor demand and labor supply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1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Supply and Demand models provide appropriate and helpful examples of Simultaneous Equation Models</a:t>
                </a:r>
              </a:p>
              <a:p>
                <a:pPr lvl="1"/>
                <a:r>
                  <a:rPr lang="en-US" dirty="0"/>
                  <a:t>Each equation should have a behavioral, ceteris paribus interpretation</a:t>
                </a:r>
              </a:p>
              <a:p>
                <a:r>
                  <a:rPr lang="en-US" dirty="0"/>
                  <a:t>You need to think about counterfactual reasoning</a:t>
                </a:r>
              </a:p>
              <a:p>
                <a:pPr lvl="1"/>
                <a:r>
                  <a:rPr lang="en-US" dirty="0"/>
                  <a:t>How many more hours would workers provide if wages increased?</a:t>
                </a:r>
              </a:p>
              <a:p>
                <a:pPr lvl="1"/>
                <a:r>
                  <a:rPr lang="en-US" dirty="0"/>
                  <a:t>How fewer hours would firms demand if wages increased?</a:t>
                </a:r>
              </a:p>
              <a:p>
                <a:r>
                  <a:rPr lang="en-US" dirty="0"/>
                  <a:t>We may see examples where Simultaneous Equation Models are appropriate outside of supply and demand</a:t>
                </a:r>
              </a:p>
              <a:p>
                <a:pPr lvl="1"/>
                <a:r>
                  <a:rPr lang="en-US" dirty="0"/>
                  <a:t>Murder rates and size of police force provides a helpful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𝑜𝑡h𝑒𝑟𝑓𝑎𝑐𝑡𝑜𝑟𝑠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2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may see examples where Simultaneous Equation Models are </a:t>
                </a:r>
                <a:r>
                  <a:rPr lang="en-US" b="1" dirty="0"/>
                  <a:t>not</a:t>
                </a:r>
                <a:r>
                  <a:rPr lang="en-US" dirty="0"/>
                  <a:t> appropriate</a:t>
                </a:r>
              </a:p>
              <a:p>
                <a:pPr lvl="1"/>
                <a:r>
                  <a:rPr lang="en-US" dirty="0"/>
                  <a:t>When two endogenous variables are chosen by the same economic agent</a:t>
                </a:r>
              </a:p>
              <a:p>
                <a:pPr lvl="1"/>
                <a:r>
                  <a:rPr lang="en-US" b="1" dirty="0"/>
                  <a:t>Just because two variables are endogenous, does not mean they are appropriate for SEM</a:t>
                </a:r>
              </a:p>
              <a:p>
                <a:r>
                  <a:rPr lang="en-US" dirty="0"/>
                  <a:t>We’ll look at the saving and housing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estimate the parameters, since the two equations are indistinguishable without unique exogenous variables (the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value would one be without the other? </a:t>
                </a:r>
              </a:p>
              <a:p>
                <a:pPr lvl="1"/>
                <a:r>
                  <a:rPr lang="en-US" dirty="0"/>
                  <a:t>Neither has a causal or ceteris paribus interpretation </a:t>
                </a:r>
              </a:p>
              <a:p>
                <a:pPr lvl="1"/>
                <a:r>
                  <a:rPr lang="en-US" dirty="0"/>
                  <a:t>While there may be a trade off between saving and housing, its not an SEM, just use OLS with methods to deal with omitted variable bias or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4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82D-F226-3B12-E65A-1F53165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84B9-9A25-90FE-B069-E4378AC32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bias from simultaneity</a:t>
                </a:r>
              </a:p>
              <a:p>
                <a:pPr lvl="1"/>
                <a:r>
                  <a:rPr lang="en-US" dirty="0"/>
                  <a:t>This endogeneity bias occurs when the using OLS to estimate an equation in a SEM</a:t>
                </a:r>
              </a:p>
              <a:p>
                <a:pPr lvl="1"/>
                <a:r>
                  <a:rPr lang="en-US" dirty="0"/>
                  <a:t>We have two equations estimating</a:t>
                </a:r>
              </a:p>
              <a:p>
                <a:r>
                  <a:rPr lang="en-US" dirty="0"/>
                  <a:t>Consider a two-equation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generally exogenous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suspect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endogenous and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47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Provided the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holds</a:t>
                </a:r>
              </a:p>
              <a:p>
                <a:r>
                  <a:rPr lang="en-US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C3BD-4014-3E4E-28FA-91DF0E6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4C72-C93A-871E-81B1-C72DCC11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r>
              <a:rPr lang="en-US" dirty="0"/>
              <a:t>Simultaneity Bias in OLS</a:t>
            </a:r>
          </a:p>
          <a:p>
            <a:r>
              <a:rPr lang="en-US" dirty="0"/>
              <a:t>Identifying and Estimating a Structural Equation</a:t>
            </a:r>
          </a:p>
          <a:p>
            <a:pPr lvl="1"/>
            <a:r>
              <a:rPr lang="en-US" dirty="0"/>
              <a:t>Rank and Order Conditions</a:t>
            </a:r>
          </a:p>
          <a:p>
            <a:r>
              <a:rPr lang="en-US" dirty="0"/>
              <a:t>Systems with More than Two Equations </a:t>
            </a:r>
          </a:p>
          <a:p>
            <a:r>
              <a:rPr lang="en-US" dirty="0"/>
              <a:t>Simultaneous Equations with Panel Data</a:t>
            </a:r>
          </a:p>
          <a:p>
            <a:r>
              <a:rPr lang="en-US" dirty="0"/>
              <a:t>Stata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1"/>
            <a:ext cx="10515600" cy="1325563"/>
          </a:xfrm>
        </p:spPr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equation</a:t>
                </a:r>
              </a:p>
              <a:p>
                <a:pPr lvl="1"/>
                <a:r>
                  <a:rPr lang="en-US" dirty="0"/>
                  <a:t>Remember that a reduced form equation is a linear equation where an endogenous variable is a function of exogenous variables and unobserved errors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US" b="1" dirty="0"/>
                  <a:t> are our reduced form parameters</a:t>
                </a:r>
              </a:p>
              <a:p>
                <a:pPr lvl="1"/>
                <a:r>
                  <a:rPr lang="en-US" dirty="0"/>
                  <a:t>Notice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nonlinear functions of our structural parameters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9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We can obtain the other reduced form equation using the same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reduced form error term and is a linear function of structural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exogenous variables are uncorrelated with the reduced form errors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consistently estimate the reduced form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by OLS</a:t>
                </a:r>
              </a:p>
              <a:p>
                <a:pPr lvl="1"/>
                <a:r>
                  <a:rPr lang="en-US" dirty="0"/>
                  <a:t>Sometimes the direct estimation of the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may be of interest, but we are still interested in estimating out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unbiased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We’ll need to use two-stage least squares (which we’ll cover soon)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35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our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show that our OLS estimation of our structural equation will be biased and inconsistent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uncorrelated? Yes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assumed uncorrelated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from the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likely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1086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special case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special case,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does not simultaneously determined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 will be unbiased and consistent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OLS suffers from simultaneity bias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40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FFFD-D7F3-080B-5576-27CD55CE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8D2-369E-F532-605D-4CA0E9E6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1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an OLS estimator will be biased and inconsistent when applied to simultaneous equation models</a:t>
            </a:r>
          </a:p>
          <a:p>
            <a:pPr lvl="1"/>
            <a:r>
              <a:rPr lang="en-US" dirty="0"/>
              <a:t>We can use Two-Stage Least Squares (2SLS) estimator to get unbiased and consistent estimates</a:t>
            </a:r>
          </a:p>
          <a:p>
            <a:pPr lvl="1"/>
            <a:r>
              <a:rPr lang="en-US" dirty="0"/>
              <a:t>2SLS solves the problem of endogenous explanatory variables</a:t>
            </a:r>
          </a:p>
          <a:p>
            <a:pPr lvl="1"/>
            <a:r>
              <a:rPr lang="en-US" dirty="0"/>
              <a:t>While it does solve the problem, it does increase standard errors since we lose variation in our explanatory variable of interest</a:t>
            </a:r>
          </a:p>
          <a:p>
            <a:r>
              <a:rPr lang="en-US" dirty="0"/>
              <a:t>Our 2SLS estimator</a:t>
            </a:r>
          </a:p>
          <a:p>
            <a:pPr lvl="1"/>
            <a:r>
              <a:rPr lang="en-US" dirty="0"/>
              <a:t>It will be similar to what we saw in Week 2</a:t>
            </a:r>
          </a:p>
          <a:p>
            <a:pPr lvl="1"/>
            <a:r>
              <a:rPr lang="en-US" dirty="0"/>
              <a:t>The difference is when applied to a simultaneous equation model, we can see whether sufficient IVs are available to estimate either structural equation</a:t>
            </a:r>
          </a:p>
        </p:txBody>
      </p:sp>
    </p:spTree>
    <p:extLst>
      <p:ext uri="{BB962C8B-B14F-4D97-AF65-F5344CB8AC3E}">
        <p14:creationId xmlns:p14="http://schemas.microsoft.com/office/powerpoint/2010/main" val="2114443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Identification in a Two-Equation System</a:t>
                </a:r>
              </a:p>
              <a:p>
                <a:pPr lvl="1"/>
                <a:r>
                  <a:rPr lang="en-US" dirty="0"/>
                  <a:t>We know that our parameters of interest are correlated with the error terms</a:t>
                </a:r>
              </a:p>
              <a:p>
                <a:pPr lvl="1"/>
                <a:r>
                  <a:rPr lang="en-US" dirty="0"/>
                  <a:t>If we have some instrumental variables, we can identify the parameters in the structural equations in the simultaneous equation model</a:t>
                </a:r>
              </a:p>
              <a:p>
                <a:r>
                  <a:rPr lang="en-US" dirty="0"/>
                  <a:t>Let’s consider a system in equilibrium for some commodity such as milk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7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average price per gallon of milk in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price of cattle feed (an material input into production) and is exogenous</a:t>
                </a:r>
              </a:p>
              <a:p>
                <a:r>
                  <a:rPr lang="en-US" dirty="0"/>
                  <a:t>Our supply function is a function of price of milk and price of cattle feed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supply shifter</a:t>
                </a:r>
              </a:p>
              <a:p>
                <a:r>
                  <a:rPr lang="en-US" dirty="0"/>
                  <a:t>Our demand function does not have any demand shifters</a:t>
                </a:r>
              </a:p>
              <a:p>
                <a:pPr lvl="1"/>
                <a:r>
                  <a:rPr lang="en-US" dirty="0"/>
                  <a:t>For simplicity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7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Which of these equations can be identified?</a:t>
                </a:r>
              </a:p>
              <a:p>
                <a:pPr lvl="1"/>
                <a:r>
                  <a:rPr lang="en-US" dirty="0"/>
                  <a:t>Milk</a:t>
                </a:r>
                <a:r>
                  <a:rPr lang="en-US" b="0" dirty="0"/>
                  <a:t> Supply: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Milk </a:t>
                </a:r>
                <a:r>
                  <a:rPr lang="en-US" b="0" dirty="0"/>
                  <a:t>Demand: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can identify the demand equation?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pPr lvl="1"/>
                <a:r>
                  <a:rPr lang="en-US" b="1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appears in milk supply we don’t have an available IV for milk supply</a:t>
                </a:r>
              </a:p>
              <a:p>
                <a:pPr lvl="1"/>
                <a:r>
                  <a:rPr lang="en-US" dirty="0"/>
                  <a:t>But,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instrument for milk demand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Demand is identified since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shifts supply equation without affecting the demand</a:t>
                </a:r>
              </a:p>
              <a:p>
                <a:pPr lvl="1"/>
                <a:r>
                  <a:rPr lang="en-US" b="1" dirty="0"/>
                  <a:t>KEY: Given the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, we can trace out the demand curve from a supply shifter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2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EBE-070E-D931-1512-67ECFB69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07D-3913-5419-3C74-4120D1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</a:t>
            </a:r>
          </a:p>
          <a:p>
            <a:pPr lvl="1"/>
            <a:r>
              <a:rPr lang="en-US" dirty="0"/>
              <a:t>When at least one explanatory variable in a multivariate regression is determined jointly with the dependent variable</a:t>
            </a:r>
          </a:p>
          <a:p>
            <a:pPr lvl="1"/>
            <a:r>
              <a:rPr lang="en-US" dirty="0"/>
              <a:t>This is a different form of endogeneity from omitted variable bias and measurement error</a:t>
            </a:r>
          </a:p>
          <a:p>
            <a:r>
              <a:rPr lang="en-US" dirty="0"/>
              <a:t>Simultaneous Equation Models</a:t>
            </a:r>
          </a:p>
          <a:p>
            <a:pPr lvl="1"/>
            <a:r>
              <a:rPr lang="en-US" dirty="0"/>
              <a:t>A model that jointly determines two or more endogenous variables, where each endogenous variable can be a function of the other endogenous variables, other exogenous variables, and an error term</a:t>
            </a:r>
          </a:p>
          <a:p>
            <a:r>
              <a:rPr lang="en-US" dirty="0"/>
              <a:t>Our main identification strategy</a:t>
            </a:r>
          </a:p>
          <a:p>
            <a:pPr lvl="1"/>
            <a:r>
              <a:rPr lang="en-US" dirty="0"/>
              <a:t>Using an instrument variable is a potential solution to simultaneity</a:t>
            </a:r>
          </a:p>
        </p:txBody>
      </p:sp>
    </p:spTree>
    <p:extLst>
      <p:ext uri="{BB962C8B-B14F-4D97-AF65-F5344CB8AC3E}">
        <p14:creationId xmlns:p14="http://schemas.microsoft.com/office/powerpoint/2010/main" val="55623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trace out</a:t>
                </a:r>
                <a:br>
                  <a:rPr lang="en-US" dirty="0"/>
                </a:br>
                <a:r>
                  <a:rPr lang="en-US" dirty="0"/>
                  <a:t>demand curve with</a:t>
                </a:r>
                <a:br>
                  <a:rPr lang="en-US" dirty="0"/>
                </a:br>
                <a:r>
                  <a:rPr lang="en-US" dirty="0"/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  <a:br>
                  <a:rPr lang="en-US" dirty="0"/>
                </a:br>
                <a:r>
                  <a:rPr lang="en-US" dirty="0"/>
                  <a:t>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are uncorrelated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ED1C7-FABE-3159-552C-BD35B00E650F}"/>
              </a:ext>
            </a:extLst>
          </p:cNvPr>
          <p:cNvCxnSpPr>
            <a:cxnSpLocks/>
          </p:cNvCxnSpPr>
          <p:nvPr/>
        </p:nvCxnSpPr>
        <p:spPr>
          <a:xfrm>
            <a:off x="4746661" y="2496620"/>
            <a:ext cx="82193" cy="34007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EB4B9-E75B-E9AC-915E-CA38180C12CE}"/>
              </a:ext>
            </a:extLst>
          </p:cNvPr>
          <p:cNvCxnSpPr>
            <a:cxnSpLocks/>
          </p:cNvCxnSpPr>
          <p:nvPr/>
        </p:nvCxnSpPr>
        <p:spPr>
          <a:xfrm>
            <a:off x="4828854" y="5897366"/>
            <a:ext cx="455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35B1B-CC55-4E1A-A675-46E971F4DBB0}"/>
              </a:ext>
            </a:extLst>
          </p:cNvPr>
          <p:cNvCxnSpPr/>
          <p:nvPr/>
        </p:nvCxnSpPr>
        <p:spPr>
          <a:xfrm>
            <a:off x="5181600" y="2822713"/>
            <a:ext cx="3564835" cy="27034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D5353-FDC1-04D4-255C-868785B7207F}"/>
              </a:ext>
            </a:extLst>
          </p:cNvPr>
          <p:cNvCxnSpPr/>
          <p:nvPr/>
        </p:nvCxnSpPr>
        <p:spPr>
          <a:xfrm flipV="1">
            <a:off x="5181600" y="2968487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3057D-182A-7152-A8AE-1DFFA705AD27}"/>
              </a:ext>
            </a:extLst>
          </p:cNvPr>
          <p:cNvCxnSpPr/>
          <p:nvPr/>
        </p:nvCxnSpPr>
        <p:spPr>
          <a:xfrm flipV="1">
            <a:off x="5534346" y="3381984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E3ACB-3030-8499-6083-75159B05841B}"/>
              </a:ext>
            </a:extLst>
          </p:cNvPr>
          <p:cNvCxnSpPr/>
          <p:nvPr/>
        </p:nvCxnSpPr>
        <p:spPr>
          <a:xfrm flipV="1">
            <a:off x="5910469" y="3808138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/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blipFill>
                <a:blip r:embed="rId3"/>
                <a:stretch>
                  <a:fillRect l="-2941" r="-676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/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/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𝑑𝑒𝑚𝑎𝑛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/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blipFill>
                <a:blip r:embed="rId6"/>
                <a:stretch>
                  <a:fillRect l="-1923" r="-423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/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blipFill>
                <a:blip r:embed="rId7"/>
                <a:stretch>
                  <a:fillRect l="-3922" r="-450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/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blipFill>
                <a:blip r:embed="rId8"/>
                <a:stretch>
                  <a:fillRect l="-1923" r="-442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46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trace out the supply curve, since we have no instrument that shifts the demand curve</a:t>
                </a:r>
              </a:p>
              <a:p>
                <a:pPr lvl="1"/>
                <a:r>
                  <a:rPr lang="en-US" dirty="0"/>
                  <a:t>There are unobserved factors shifting the demand curve, but we need something observed demand shifter to identify the supply curve, </a:t>
                </a:r>
              </a:p>
              <a:p>
                <a:pPr lvl="1"/>
                <a:r>
                  <a:rPr lang="en-US" dirty="0"/>
                  <a:t>An example could be as income in the milk demand equation</a:t>
                </a:r>
              </a:p>
              <a:p>
                <a:r>
                  <a:rPr lang="en-US" dirty="0"/>
                  <a:t>To reiterate</a:t>
                </a:r>
              </a:p>
              <a:p>
                <a:pPr lvl="1"/>
                <a:r>
                  <a:rPr lang="en-US" b="1" dirty="0"/>
                  <a:t>An exogenous supply shifter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allows us to identify (trace out) the demand equation, but it does not identify the supply equation</a:t>
                </a:r>
              </a:p>
              <a:p>
                <a:pPr lvl="1"/>
                <a:r>
                  <a:rPr lang="en-US" dirty="0"/>
                  <a:t>If we observed an exogenous demand shifter instrument, we could identify the supply equation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4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extent the two-equation model to a 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suspected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are the first and second equation intercepts,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exogenous variables in the second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 the sets/vectors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9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overlap in many cases</a:t>
                </a:r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all the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all the exogenous variables in the second equation</a:t>
                </a:r>
              </a:p>
              <a:p>
                <a:r>
                  <a:rPr lang="en-US" dirty="0"/>
                  <a:t>You may see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transposed, so the matrix algebra 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Exclusion Restrictions in generalized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typically contain different exogenous variables, which means we have imposed exclusion restrictions</a:t>
                </a:r>
              </a:p>
              <a:p>
                <a:pPr lvl="1"/>
                <a:r>
                  <a:rPr lang="en-US" b="1" dirty="0"/>
                  <a:t>Exclusion restrictions are restrictions that state that certain variables are excluded from the model</a:t>
                </a:r>
              </a:p>
              <a:p>
                <a:pPr lvl="1"/>
                <a:r>
                  <a:rPr lang="en-US" dirty="0"/>
                  <a:t>The first equation excludes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variables and the second equation will exclude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We cannot have the same variables in both equations. It won’t be identified!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8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can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 function of exogenous variables?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assumption holds</a:t>
                </a:r>
              </a:p>
              <a:p>
                <a:pPr lvl="1"/>
                <a:r>
                  <a:rPr lang="en-US" dirty="0"/>
                  <a:t>We can establish our reduced form equations</a:t>
                </a:r>
              </a:p>
              <a:p>
                <a:r>
                  <a:rPr lang="en-US" dirty="0"/>
                  <a:t>When can we identify the parameters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When we have the rank condition for identification of a structural equation</a:t>
                </a:r>
              </a:p>
              <a:p>
                <a:r>
                  <a:rPr lang="en-US" dirty="0"/>
                  <a:t>The rank condition contains two conditions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Order 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Non-zero coefficient on the exclusion restriction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  <a:blipFill>
                <a:blip r:embed="rId2"/>
                <a:stretch>
                  <a:fillRect l="-108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27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Rank condition </a:t>
            </a:r>
            <a:r>
              <a:rPr lang="en-US" dirty="0"/>
              <a:t>for identification of a structural equation</a:t>
            </a:r>
          </a:p>
          <a:p>
            <a:pPr lvl="1"/>
            <a:r>
              <a:rPr lang="en-US" dirty="0"/>
              <a:t>The first equation in a two-equation simultaneous equations model is identified if and only if the second equation contains at least one exogenous variables </a:t>
            </a:r>
            <a:r>
              <a:rPr lang="en-US" b="1" dirty="0"/>
              <a:t>with a non-zero coefficient </a:t>
            </a:r>
            <a:r>
              <a:rPr lang="en-US" dirty="0"/>
              <a:t>that is excluded from the first equation</a:t>
            </a:r>
          </a:p>
          <a:p>
            <a:r>
              <a:rPr lang="en-US" dirty="0"/>
              <a:t>The rank condition has two conditions for identification</a:t>
            </a:r>
          </a:p>
          <a:p>
            <a:pPr lvl="1"/>
            <a:r>
              <a:rPr lang="en-US" b="1" dirty="0"/>
              <a:t>Order condition</a:t>
            </a:r>
            <a:r>
              <a:rPr lang="en-US" dirty="0"/>
              <a:t>: as many excluded exogenous variables as endogenous variables </a:t>
            </a:r>
          </a:p>
          <a:p>
            <a:pPr lvl="1"/>
            <a:r>
              <a:rPr lang="en-US" b="1" dirty="0"/>
              <a:t>Non-zero coefficient </a:t>
            </a:r>
            <a:r>
              <a:rPr lang="en-US" dirty="0"/>
              <a:t>on the exclusion restriction  </a:t>
            </a:r>
          </a:p>
          <a:p>
            <a:r>
              <a:rPr lang="en-US" dirty="0"/>
              <a:t>To identify a SEM equation</a:t>
            </a:r>
          </a:p>
          <a:p>
            <a:pPr lvl="1"/>
            <a:r>
              <a:rPr lang="en-US" dirty="0"/>
              <a:t>We need the order condition (necessary but not sufficient) </a:t>
            </a:r>
          </a:p>
          <a:p>
            <a:pPr lvl="1"/>
            <a:r>
              <a:rPr lang="en-US" dirty="0"/>
              <a:t>And, we a non-zero coefficient on the excluded variable in the other equation</a:t>
            </a:r>
          </a:p>
          <a:p>
            <a:r>
              <a:rPr lang="en-US" dirty="0"/>
              <a:t>Remember</a:t>
            </a:r>
          </a:p>
          <a:p>
            <a:pPr lvl="1"/>
            <a:r>
              <a:rPr lang="en-US" dirty="0"/>
              <a:t>We identify the demand equation because we could see the supply shifter </a:t>
            </a:r>
            <a:r>
              <a:rPr lang="en-US" b="1" dirty="0"/>
              <a:t>trace out </a:t>
            </a:r>
            <a:r>
              <a:rPr lang="en-US" dirty="0"/>
              <a:t>the demand curve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9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rank condition is the necessary and sufficient condition for us to identify our first equation</a:t>
            </a:r>
          </a:p>
          <a:p>
            <a:pPr lvl="1"/>
            <a:r>
              <a:rPr lang="en-US" dirty="0"/>
              <a:t>As long as the second equation contains an exogenous variable that is excluded from the first equation</a:t>
            </a:r>
          </a:p>
          <a:p>
            <a:r>
              <a:rPr lang="en-US" dirty="0"/>
              <a:t>The order condition from Week 2 is necessary for the rank condition</a:t>
            </a:r>
          </a:p>
          <a:p>
            <a:pPr lvl="1"/>
            <a:r>
              <a:rPr lang="en-US" dirty="0"/>
              <a:t>The order condition states that at least one exogenous variable is excluded from the equation for our two-equation model</a:t>
            </a:r>
          </a:p>
          <a:p>
            <a:pPr lvl="1"/>
            <a:r>
              <a:rPr lang="en-US" dirty="0"/>
              <a:t>It also states that we have as many excluded exogenous variables as there are included endogenous explanatory variables in the structural equation</a:t>
            </a:r>
          </a:p>
          <a:p>
            <a:r>
              <a:rPr lang="en-US" dirty="0"/>
              <a:t>The rank condition is similar for the second equation </a:t>
            </a:r>
          </a:p>
          <a:p>
            <a:pPr lvl="1"/>
            <a:r>
              <a:rPr lang="en-US" dirty="0"/>
              <a:t>As long as the first equation contains an exogenous variable excluded from the second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we have identified an equation, we can estimate the parameters of a structural equation</a:t>
            </a:r>
          </a:p>
          <a:p>
            <a:pPr lvl="1"/>
            <a:r>
              <a:rPr lang="en-US" dirty="0"/>
              <a:t>We use a 2SLS estimator </a:t>
            </a:r>
          </a:p>
          <a:p>
            <a:endParaRPr lang="en-US" dirty="0"/>
          </a:p>
          <a:p>
            <a:r>
              <a:rPr lang="en-US" dirty="0"/>
              <a:t>We can look at Stata examples for the estimator</a:t>
            </a:r>
          </a:p>
          <a:p>
            <a:pPr lvl="1"/>
            <a:r>
              <a:rPr lang="en-US" dirty="0"/>
              <a:t>Labor Supply of Married, Working Women</a:t>
            </a:r>
          </a:p>
          <a:p>
            <a:pPr lvl="1"/>
            <a:r>
              <a:rPr lang="en-US" dirty="0"/>
              <a:t>Openness and Inflation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1E2-667B-C845-ABAA-6DF2F75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1E6F-C4BD-BBE4-3BAD-B6577EDCA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A2-DBCD-DE33-9633-4272614B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1D0F-DE57-F1FF-5719-BCA074ED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4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extend our two-equation system to three or more</a:t>
                </a:r>
              </a:p>
              <a:p>
                <a:pPr lvl="1"/>
                <a:r>
                  <a:rPr lang="en-US" dirty="0"/>
                  <a:t>But it is generally more difficult and complicated</a:t>
                </a:r>
              </a:p>
              <a:p>
                <a:r>
                  <a:rPr lang="en-US" dirty="0"/>
                  <a:t>Let’s say we have a three-equation system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exogenous explanatory variables</a:t>
                </a:r>
              </a:p>
              <a:p>
                <a:r>
                  <a:rPr lang="en-US" dirty="0"/>
                  <a:t>Identifying more than 2-equation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44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Identifying more than two-equation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r>
                  <a:rPr lang="en-US" dirty="0"/>
                  <a:t>Which one can we identify?</a:t>
                </a:r>
              </a:p>
              <a:p>
                <a:pPr lvl="1"/>
                <a:r>
                  <a:rPr lang="en-US" dirty="0"/>
                  <a:t>We cannot consistently estimate (3) since there are no excluded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possible identify (1) can be identified since it passes the order condition</a:t>
                </a:r>
              </a:p>
              <a:p>
                <a:pPr lvl="1"/>
                <a:r>
                  <a:rPr lang="en-US" dirty="0"/>
                  <a:t>Even though we have two endogenous variables in (1), we have three excluded exogenous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426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about equation (2)?</a:t>
                </a:r>
              </a:p>
              <a:p>
                <a:pPr lvl="1"/>
                <a:r>
                  <a:rPr lang="en-US" dirty="0"/>
                  <a:t>It also passes the order condition, since there is one endogenous variable and one exclusion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excluded)</a:t>
                </a:r>
              </a:p>
              <a:p>
                <a:r>
                  <a:rPr lang="en-US" dirty="0"/>
                  <a:t>What about our non-zero coefficient condition?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we can identify (2)</a:t>
                </a:r>
              </a:p>
              <a:p>
                <a:pPr lvl="1"/>
                <a:r>
                  <a:rPr lang="en-US" dirty="0"/>
                  <a:t>This is kind of like our non-zero first stage assumption that we can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3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Overidentified Equation</a:t>
                </a:r>
              </a:p>
              <a:p>
                <a:pPr lvl="1"/>
                <a:r>
                  <a:rPr lang="en-US" dirty="0"/>
                  <a:t>(1) is our over identified equation since we have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Just identified Equation</a:t>
                </a:r>
              </a:p>
              <a:p>
                <a:pPr lvl="1"/>
                <a:r>
                  <a:rPr lang="en-US" dirty="0"/>
                  <a:t>(2) is just identified since we have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Unidentified Equation</a:t>
                </a:r>
              </a:p>
              <a:p>
                <a:pPr lvl="1"/>
                <a:r>
                  <a:rPr lang="en-US" dirty="0"/>
                  <a:t>(3) is unidentified since it does not pass the order condition (no exclusion restrictions)</a:t>
                </a:r>
              </a:p>
              <a:p>
                <a:r>
                  <a:rPr lang="en-US" dirty="0"/>
                  <a:t>Estimating three or more equation systems</a:t>
                </a:r>
              </a:p>
              <a:p>
                <a:pPr lvl="1"/>
                <a:r>
                  <a:rPr lang="en-US" dirty="0"/>
                  <a:t>Requires system estimation methods beyond the scope of this course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68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C4E-CC28-9B23-4EEC-1726E48F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Equations Models with 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19EB-1483-C0F1-5F5B-95AD74F4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2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ABBD-42B9-4939-A610-D4AA084E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have simultaneous equation models occur with panel data</a:t>
            </a:r>
          </a:p>
          <a:p>
            <a:pPr lvl="1"/>
            <a:r>
              <a:rPr lang="en-US" dirty="0"/>
              <a:t>Such as the labor supply of married, working women</a:t>
            </a:r>
          </a:p>
          <a:p>
            <a:r>
              <a:rPr lang="en-US" dirty="0"/>
              <a:t>When we have SEM with panel data, the general approach is</a:t>
            </a:r>
          </a:p>
          <a:p>
            <a:pPr lvl="1"/>
            <a:r>
              <a:rPr lang="en-US" dirty="0"/>
              <a:t>(1) Eliminate the unobserved time-invariant fixed effect with the within estimator or first-differencing estimator</a:t>
            </a:r>
          </a:p>
          <a:p>
            <a:pPr lvl="1"/>
            <a:r>
              <a:rPr lang="en-US" dirty="0"/>
              <a:t>(2) Find instrumental variables for the endogenous variables in the transformed equation</a:t>
            </a:r>
          </a:p>
          <a:p>
            <a:r>
              <a:rPr lang="en-US" dirty="0"/>
              <a:t>Key</a:t>
            </a:r>
          </a:p>
          <a:p>
            <a:pPr lvl="1"/>
            <a:r>
              <a:rPr lang="en-US" dirty="0"/>
              <a:t>We need to find an instrument that varies across time</a:t>
            </a:r>
          </a:p>
          <a:p>
            <a:pPr lvl="1"/>
            <a:r>
              <a:rPr lang="en-US" dirty="0"/>
              <a:t>Finding a good instrument is tough enough, but finding a good instrument that varies over time is even harder</a:t>
            </a:r>
          </a:p>
        </p:txBody>
      </p:sp>
    </p:spTree>
    <p:extLst>
      <p:ext uri="{BB962C8B-B14F-4D97-AF65-F5344CB8AC3E}">
        <p14:creationId xmlns:p14="http://schemas.microsoft.com/office/powerpoint/2010/main" val="4010540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look at a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cross-sectional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time period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sets of exogenous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time-invariant unobserved cross-sectional unit effects correlated with all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idiosyncratic errors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7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know that if we estimate the equation by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correlated with all explanatory variables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Biased and Inconsistent</a:t>
                </a:r>
              </a:p>
              <a:p>
                <a:r>
                  <a:rPr lang="en-US" dirty="0"/>
                  <a:t>First, we can use the First-Difference or Within Estimators</a:t>
                </a:r>
              </a:p>
              <a:p>
                <a:pPr lvl="1"/>
                <a:r>
                  <a:rPr lang="en-US" dirty="0"/>
                  <a:t>With FD Estimator, we difference over time to remove unobserved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possible correlated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need an IV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6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with our order condition in cross-sectional analysis</a:t>
                </a:r>
              </a:p>
              <a:p>
                <a:pPr lvl="1"/>
                <a:r>
                  <a:rPr lang="en-US" dirty="0"/>
                  <a:t>Possible IVs come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addition, we need </a:t>
                </a:r>
                <a:r>
                  <a:rPr lang="en-US" b="1" i="1" dirty="0"/>
                  <a:t>time-varying</a:t>
                </a:r>
                <a:r>
                  <a:rPr lang="en-US" dirty="0"/>
                  <a:t> elements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IVs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those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example of a labor supply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</m:oMath>
                </a14:m>
                <a:r>
                  <a:rPr lang="en-US" dirty="0"/>
                  <a:t> is excluded from the labor supply equation, could we use it as an instrument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No, because experience does not vary over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look at other demand shifters that do vary over time and are excluded from the labor supply equation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512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BBD5-71C7-A87C-2E3F-A554B2DE0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Simultaneous Equations Models</a:t>
            </a:r>
          </a:p>
          <a:p>
            <a:pPr lvl="1"/>
            <a:r>
              <a:rPr lang="en-US" dirty="0"/>
              <a:t>It is a model that jointly determines two or more endogenous variables, where each endogenous variable can be a function of the other endogenous variables, other exogenous variables, and an error term</a:t>
            </a:r>
          </a:p>
          <a:p>
            <a:pPr lvl="1"/>
            <a:r>
              <a:rPr lang="en-US" dirty="0"/>
              <a:t>The most classic example of simultaneous equation models is a supply and demand equation for some good or service or input to production (KLEMS)</a:t>
            </a:r>
          </a:p>
          <a:p>
            <a:r>
              <a:rPr lang="en-US" dirty="0"/>
              <a:t>Ceteris Paribus</a:t>
            </a:r>
          </a:p>
          <a:p>
            <a:pPr lvl="1"/>
            <a:r>
              <a:rPr lang="en-US" dirty="0"/>
              <a:t>Each equation should have a ceteris paribus or causal interpretation</a:t>
            </a:r>
          </a:p>
          <a:p>
            <a:pPr lvl="1"/>
            <a:r>
              <a:rPr lang="en-US" dirty="0"/>
              <a:t>A change will have a causal interpretation from economic theory</a:t>
            </a:r>
          </a:p>
          <a:p>
            <a:pPr lvl="1"/>
            <a:r>
              <a:rPr lang="en-US" dirty="0"/>
              <a:t>But, we have a problem with simultaneity bias preventing a causal interpretation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79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Testing for serial correlation</a:t>
                </a:r>
              </a:p>
              <a:p>
                <a:pPr lvl="1"/>
                <a:r>
                  <a:rPr lang="en-US" dirty="0"/>
                  <a:t>Testing for a AR(1) serial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straightforward</a:t>
                </a:r>
              </a:p>
              <a:p>
                <a:pPr lvl="1"/>
                <a:r>
                  <a:rPr lang="en-US" dirty="0"/>
                  <a:t>After a pooled 2SLS estimate, obtain estimated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include one lag residual in the original equation, and estimate the equation by 2SLS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acts as a IV AR(1)</a:t>
                </a:r>
              </a:p>
              <a:p>
                <a:pPr lvl="1"/>
                <a:r>
                  <a:rPr lang="en-US" dirty="0"/>
                  <a:t>The first year is not included because the lag in year 1 is missing</a:t>
                </a:r>
              </a:p>
              <a:p>
                <a:r>
                  <a:rPr lang="en-US" dirty="0"/>
                  <a:t>Null Hypothesis</a:t>
                </a:r>
              </a:p>
              <a:p>
                <a:pPr lvl="1"/>
                <a:r>
                  <a:rPr lang="en-US" dirty="0"/>
                  <a:t>Use the usual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on the lagged residual as a valid test for serial correlation</a:t>
                </a:r>
              </a:p>
              <a:p>
                <a:pPr lvl="1"/>
                <a:r>
                  <a:rPr lang="en-US" dirty="0"/>
                  <a:t>Our null hypothesis is that there is no serial correlation,</a:t>
                </a:r>
              </a:p>
              <a:p>
                <a:pPr lvl="1"/>
                <a:r>
                  <a:rPr lang="en-US" dirty="0"/>
                  <a:t>If we reject the null hypothesis and the coefficient on the lagged residual is significant, then we have evidence for serial correlation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404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using the FD estimator, we can use the Within Estimator to estimate the parameters in the SEM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possible time-demeaned IVs for the other equation as long as the order condition holds</a:t>
                </a:r>
              </a:p>
              <a:p>
                <a:r>
                  <a:rPr lang="en-US" dirty="0"/>
                  <a:t>We can estimate the time-demeaned data with a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410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5AF-85E4-CDEB-77D3-FBF6BFB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398D8-BA48-730A-0638-E56488E81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supply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supplied by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supply, such as wages in industry j (such as manufacturing)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supply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Structural Equation</a:t>
                </a:r>
              </a:p>
              <a:p>
                <a:pPr lvl="1"/>
                <a:r>
                  <a:rPr lang="en-US" dirty="0"/>
                  <a:t>A structural equation is an equation derived from economic theory or from less formal reasoning and has a causal interpretation</a:t>
                </a:r>
              </a:p>
              <a:p>
                <a:pPr lvl="1"/>
                <a:r>
                  <a:rPr lang="en-US" dirty="0"/>
                  <a:t>Our labor supply is an example of a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know from theory it has a causal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is a measure of how labor supply quantity changes when wage change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were in natural logarithm form, then we have </a:t>
                </a:r>
                <a:r>
                  <a:rPr lang="en-US" dirty="0"/>
                  <a:t>labor supply elasticity (</a:t>
                </a:r>
                <a:r>
                  <a:rPr lang="en-US" b="0" dirty="0"/>
                  <a:t>wage elasticity of labor supply)</a:t>
                </a:r>
              </a:p>
              <a:p>
                <a:pPr lvl="1"/>
                <a:r>
                  <a:rPr lang="en-US" dirty="0"/>
                  <a:t>If we want to know how sensitivity labor supply is to wages, then we need elasticities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provides the substitute wage in manufacturing were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Labor supply shifters</a:t>
                </a:r>
              </a:p>
              <a:p>
                <a:pPr lvl="1"/>
                <a:r>
                  <a:rPr lang="en-US" dirty="0"/>
                  <a:t>When we to graph the quantity of labor hours supplied at different wages, we hold our labor supply 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</a:t>
                </a:r>
                <a:r>
                  <a:rPr lang="en-US" dirty="0"/>
                  <a:t>d our 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called our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should only exogenously shift the labor supply and not be endogenous with hours</a:t>
                </a:r>
              </a:p>
              <a:p>
                <a:pPr lvl="1"/>
                <a:r>
                  <a:rPr lang="en-US" b="0" dirty="0"/>
                  <a:t>Factors that will shift the supply of labor: family income, spousal </a:t>
                </a:r>
                <a:r>
                  <a:rPr lang="en-US" dirty="0"/>
                  <a:t>wage, cost of child care, price of leisure activities, tastes/preferences</a:t>
                </a:r>
                <a:endParaRPr lang="en-US" b="0" dirty="0"/>
              </a:p>
              <a:p>
                <a:r>
                  <a:rPr lang="en-US" dirty="0"/>
                  <a:t>Our labor supply looks similar to prior models, what is the difference?</a:t>
                </a:r>
              </a:p>
              <a:p>
                <a:pPr lvl="1"/>
                <a:r>
                  <a:rPr lang="en-US" b="1" dirty="0"/>
                  <a:t>Key: We cannot view wages as exogenous from hours</a:t>
                </a:r>
              </a:p>
              <a:p>
                <a:pPr lvl="1"/>
                <a:r>
                  <a:rPr lang="en-US" b="1" dirty="0"/>
                  <a:t>We need to understand how labor supply and labor demand interact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1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Coefficients our labor demand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change</a:t>
                </a:r>
              </a:p>
              <a:p>
                <a:pPr lvl="1"/>
                <a:r>
                  <a:rPr lang="en-US" dirty="0"/>
                  <a:t>Economic theory tells us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hours and wages are in natural log form,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wage elasticity of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coefficient on the labor demand shifter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agricultural land and agricultural workers are complements, then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was capital demand shifter that was a substitute, then we would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5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54003</TotalTime>
  <Words>4324</Words>
  <Application>Microsoft Macintosh PowerPoint</Application>
  <PresentationFormat>Widescreen</PresentationFormat>
  <Paragraphs>536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Econ 645: Week 7</vt:lpstr>
      <vt:lpstr>Overview</vt:lpstr>
      <vt:lpstr>Simultaneity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Simultaneous Equations Models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Simultaneous Equation Models</dc:title>
  <dc:creator>Samuel Rowe</dc:creator>
  <cp:lastModifiedBy>Samuel Rowe</cp:lastModifiedBy>
  <cp:revision>62</cp:revision>
  <dcterms:created xsi:type="dcterms:W3CDTF">2023-07-25T15:19:06Z</dcterms:created>
  <dcterms:modified xsi:type="dcterms:W3CDTF">2024-05-01T21:58:45Z</dcterms:modified>
</cp:coreProperties>
</file>